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4" r:id="rId6"/>
    <p:sldMasterId id="214748366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000000"/>
          </p15:clr>
        </p15:guide>
        <p15:guide id="2" pos="2874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8" roundtripDataSignature="AMtx7miLYACTCAcMZ34RjvBlpjZYN9Ku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CC87F1-57A8-4FF8-8BC0-1768B021B29D}">
  <a:tblStyle styleId="{F9CC87F1-57A8-4FF8-8BC0-1768B021B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customschemas.google.com/relationships/presentationmetadata" Target="metadata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b2f436923_0_61:notes"/>
          <p:cNvSpPr txBox="1"/>
          <p:nvPr>
            <p:ph idx="1" type="body"/>
          </p:nvPr>
        </p:nvSpPr>
        <p:spPr>
          <a:xfrm>
            <a:off x="686360" y="4400262"/>
            <a:ext cx="5485200" cy="36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bb2f436923_0_61:notes"/>
          <p:cNvSpPr/>
          <p:nvPr>
            <p:ph idx="2" type="sldImg"/>
          </p:nvPr>
        </p:nvSpPr>
        <p:spPr>
          <a:xfrm>
            <a:off x="767603" y="1143000"/>
            <a:ext cx="5322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b892e3ff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db892e3ff5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b892e3ff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db892e3ff5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b892e3ff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db892e3ff5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cef53db7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dcef53db71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b892e3ff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db892e3ff5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1a6bb0c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e1a6bb0c7f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1a6bb0c7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e1a6bb0c7f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0f067bf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0f067bf5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1a6bb0c7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e1a6bb0c7f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b3b3ae5c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bb3b3ae5ce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b2f436923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bb2f436923_0_6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b892e3ff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db892e3ff5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b2f43692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bb2f436923_0_7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b892e3f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db892e3ff5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b892e3ff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db892e3ff5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0f067bf5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e0f067bf50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b892e3ff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db892e3ff5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idx="1" type="subTitle"/>
          </p:nvPr>
        </p:nvSpPr>
        <p:spPr>
          <a:xfrm>
            <a:off x="1371600" y="4599335"/>
            <a:ext cx="64008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9pPr>
          </a:lstStyle>
          <a:p/>
        </p:txBody>
      </p:sp>
      <p:sp>
        <p:nvSpPr>
          <p:cNvPr id="15" name="Google Shape;15;p11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>
            <p:ph type="title"/>
          </p:nvPr>
        </p:nvSpPr>
        <p:spPr>
          <a:xfrm>
            <a:off x="1371600" y="2926326"/>
            <a:ext cx="6400800" cy="7057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2" type="body"/>
          </p:nvPr>
        </p:nvSpPr>
        <p:spPr>
          <a:xfrm>
            <a:off x="1371600" y="3637205"/>
            <a:ext cx="6400800" cy="462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bb2f436923_0_82"/>
          <p:cNvSpPr txBox="1"/>
          <p:nvPr>
            <p:ph type="title"/>
          </p:nvPr>
        </p:nvSpPr>
        <p:spPr>
          <a:xfrm>
            <a:off x="457200" y="9360"/>
            <a:ext cx="8229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b2f436923_0_84"/>
          <p:cNvSpPr txBox="1"/>
          <p:nvPr>
            <p:ph idx="1" type="subTitle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bb2f436923_0_86"/>
          <p:cNvSpPr txBox="1"/>
          <p:nvPr>
            <p:ph type="title"/>
          </p:nvPr>
        </p:nvSpPr>
        <p:spPr>
          <a:xfrm>
            <a:off x="457200" y="9360"/>
            <a:ext cx="8229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bb2f436923_0_86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gbb2f436923_0_86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gbb2f436923_0_86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b2f436923_0_91"/>
          <p:cNvSpPr txBox="1"/>
          <p:nvPr>
            <p:ph type="title"/>
          </p:nvPr>
        </p:nvSpPr>
        <p:spPr>
          <a:xfrm>
            <a:off x="457200" y="9360"/>
            <a:ext cx="8229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bb2f436923_0_9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gbb2f436923_0_9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gbb2f436923_0_91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b2f436923_0_96"/>
          <p:cNvSpPr txBox="1"/>
          <p:nvPr>
            <p:ph type="title"/>
          </p:nvPr>
        </p:nvSpPr>
        <p:spPr>
          <a:xfrm>
            <a:off x="457200" y="9360"/>
            <a:ext cx="8229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bb2f436923_0_96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gbb2f436923_0_96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gbb2f436923_0_96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b2f436923_0_101"/>
          <p:cNvSpPr txBox="1"/>
          <p:nvPr>
            <p:ph type="title"/>
          </p:nvPr>
        </p:nvSpPr>
        <p:spPr>
          <a:xfrm>
            <a:off x="457200" y="9360"/>
            <a:ext cx="8229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bb2f436923_0_101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gbb2f436923_0_101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b2f436923_0_105"/>
          <p:cNvSpPr txBox="1"/>
          <p:nvPr>
            <p:ph type="title"/>
          </p:nvPr>
        </p:nvSpPr>
        <p:spPr>
          <a:xfrm>
            <a:off x="457200" y="9360"/>
            <a:ext cx="8229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bb2f436923_0_105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gbb2f436923_0_10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gbb2f436923_0_105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gbb2f436923_0_105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b2f436923_0_111"/>
          <p:cNvSpPr txBox="1"/>
          <p:nvPr>
            <p:ph type="title"/>
          </p:nvPr>
        </p:nvSpPr>
        <p:spPr>
          <a:xfrm>
            <a:off x="457200" y="9360"/>
            <a:ext cx="8229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bb2f436923_0_111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gbb2f436923_0_111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gbb2f436923_0_111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gbb2f436923_0_111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gbb2f436923_0_111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gbb2f436923_0_111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b2f436923_0_304"/>
          <p:cNvSpPr txBox="1"/>
          <p:nvPr>
            <p:ph idx="1" type="body"/>
          </p:nvPr>
        </p:nvSpPr>
        <p:spPr>
          <a:xfrm>
            <a:off x="457200" y="1746133"/>
            <a:ext cx="6273900" cy="28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7" name="Google Shape;87;gbb2f436923_0_304"/>
          <p:cNvSpPr txBox="1"/>
          <p:nvPr>
            <p:ph idx="11" type="ftr"/>
          </p:nvPr>
        </p:nvSpPr>
        <p:spPr>
          <a:xfrm>
            <a:off x="4030768" y="185639"/>
            <a:ext cx="465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bb2f436923_0_304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b2f436923_0_665"/>
          <p:cNvSpPr txBox="1"/>
          <p:nvPr>
            <p:ph idx="1" type="body"/>
          </p:nvPr>
        </p:nvSpPr>
        <p:spPr>
          <a:xfrm>
            <a:off x="457200" y="1746133"/>
            <a:ext cx="6273900" cy="28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5" name="Google Shape;95;gbb2f436923_0_665"/>
          <p:cNvSpPr txBox="1"/>
          <p:nvPr>
            <p:ph idx="11" type="ftr"/>
          </p:nvPr>
        </p:nvSpPr>
        <p:spPr>
          <a:xfrm>
            <a:off x="4030768" y="185639"/>
            <a:ext cx="465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gbb2f436923_0_665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/>
          <p:nvPr>
            <p:ph type="title"/>
          </p:nvPr>
        </p:nvSpPr>
        <p:spPr>
          <a:xfrm>
            <a:off x="764693" y="997421"/>
            <a:ext cx="5965438" cy="14889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" type="body"/>
          </p:nvPr>
        </p:nvSpPr>
        <p:spPr>
          <a:xfrm>
            <a:off x="765697" y="2571750"/>
            <a:ext cx="5965825" cy="1652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b2f436923_0_669"/>
          <p:cNvSpPr txBox="1"/>
          <p:nvPr>
            <p:ph idx="1" type="body"/>
          </p:nvPr>
        </p:nvSpPr>
        <p:spPr>
          <a:xfrm>
            <a:off x="457199" y="1759937"/>
            <a:ext cx="5018400" cy="2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9" name="Google Shape;99;gbb2f436923_0_669"/>
          <p:cNvSpPr/>
          <p:nvPr>
            <p:ph idx="2" type="pic"/>
          </p:nvPr>
        </p:nvSpPr>
        <p:spPr>
          <a:xfrm>
            <a:off x="5659438" y="1759744"/>
            <a:ext cx="3027300" cy="14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gbb2f436923_0_669"/>
          <p:cNvSpPr/>
          <p:nvPr>
            <p:ph idx="3" type="pic"/>
          </p:nvPr>
        </p:nvSpPr>
        <p:spPr>
          <a:xfrm>
            <a:off x="5659438" y="3288506"/>
            <a:ext cx="3027300" cy="14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gbb2f436923_0_669"/>
          <p:cNvSpPr txBox="1"/>
          <p:nvPr>
            <p:ph type="title"/>
          </p:nvPr>
        </p:nvSpPr>
        <p:spPr>
          <a:xfrm>
            <a:off x="457200" y="927498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bb2f436923_0_669"/>
          <p:cNvSpPr txBox="1"/>
          <p:nvPr>
            <p:ph idx="11" type="ftr"/>
          </p:nvPr>
        </p:nvSpPr>
        <p:spPr>
          <a:xfrm>
            <a:off x="4030768" y="185639"/>
            <a:ext cx="465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b2f436923_0_675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bb2f436923_0_675"/>
          <p:cNvSpPr/>
          <p:nvPr>
            <p:ph idx="2" type="pic"/>
          </p:nvPr>
        </p:nvSpPr>
        <p:spPr>
          <a:xfrm>
            <a:off x="457201" y="1759744"/>
            <a:ext cx="2589000" cy="1063200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gbb2f436923_0_675"/>
          <p:cNvSpPr/>
          <p:nvPr>
            <p:ph idx="3" type="pic"/>
          </p:nvPr>
        </p:nvSpPr>
        <p:spPr>
          <a:xfrm>
            <a:off x="3276149" y="1759744"/>
            <a:ext cx="2589000" cy="1063200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gbb2f436923_0_675"/>
          <p:cNvSpPr/>
          <p:nvPr>
            <p:ph idx="4" type="pic"/>
          </p:nvPr>
        </p:nvSpPr>
        <p:spPr>
          <a:xfrm>
            <a:off x="6097917" y="1759744"/>
            <a:ext cx="2589000" cy="1063200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gbb2f436923_0_675"/>
          <p:cNvSpPr/>
          <p:nvPr>
            <p:ph idx="5" type="pic"/>
          </p:nvPr>
        </p:nvSpPr>
        <p:spPr>
          <a:xfrm>
            <a:off x="457201" y="3324086"/>
            <a:ext cx="2589000" cy="1063200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gbb2f436923_0_675"/>
          <p:cNvSpPr/>
          <p:nvPr>
            <p:ph idx="6" type="pic"/>
          </p:nvPr>
        </p:nvSpPr>
        <p:spPr>
          <a:xfrm>
            <a:off x="3276149" y="3324086"/>
            <a:ext cx="2589000" cy="1063200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gbb2f436923_0_675"/>
          <p:cNvSpPr/>
          <p:nvPr>
            <p:ph idx="7" type="pic"/>
          </p:nvPr>
        </p:nvSpPr>
        <p:spPr>
          <a:xfrm>
            <a:off x="6097917" y="3324086"/>
            <a:ext cx="2589000" cy="1063200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gbb2f436923_0_675"/>
          <p:cNvSpPr txBox="1"/>
          <p:nvPr>
            <p:ph idx="1" type="body"/>
          </p:nvPr>
        </p:nvSpPr>
        <p:spPr>
          <a:xfrm>
            <a:off x="457201" y="2899173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bb2f436923_0_675"/>
          <p:cNvSpPr txBox="1"/>
          <p:nvPr>
            <p:ph idx="8" type="body"/>
          </p:nvPr>
        </p:nvSpPr>
        <p:spPr>
          <a:xfrm>
            <a:off x="3275819" y="2899173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bb2f436923_0_675"/>
          <p:cNvSpPr txBox="1"/>
          <p:nvPr>
            <p:ph idx="9" type="body"/>
          </p:nvPr>
        </p:nvSpPr>
        <p:spPr>
          <a:xfrm>
            <a:off x="6085706" y="2899173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gbb2f436923_0_675"/>
          <p:cNvSpPr txBox="1"/>
          <p:nvPr>
            <p:ph idx="13" type="body"/>
          </p:nvPr>
        </p:nvSpPr>
        <p:spPr>
          <a:xfrm>
            <a:off x="457201" y="4472763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bb2f436923_0_675"/>
          <p:cNvSpPr txBox="1"/>
          <p:nvPr>
            <p:ph idx="14" type="body"/>
          </p:nvPr>
        </p:nvSpPr>
        <p:spPr>
          <a:xfrm>
            <a:off x="3275819" y="4472763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gbb2f436923_0_675"/>
          <p:cNvSpPr txBox="1"/>
          <p:nvPr>
            <p:ph idx="15" type="body"/>
          </p:nvPr>
        </p:nvSpPr>
        <p:spPr>
          <a:xfrm>
            <a:off x="6085706" y="4472763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bb2f436923_0_675"/>
          <p:cNvSpPr txBox="1"/>
          <p:nvPr>
            <p:ph idx="11" type="ftr"/>
          </p:nvPr>
        </p:nvSpPr>
        <p:spPr>
          <a:xfrm>
            <a:off x="4030768" y="185639"/>
            <a:ext cx="465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b2f436923_0_690"/>
          <p:cNvSpPr txBox="1"/>
          <p:nvPr>
            <p:ph idx="1" type="body"/>
          </p:nvPr>
        </p:nvSpPr>
        <p:spPr>
          <a:xfrm>
            <a:off x="457200" y="1759937"/>
            <a:ext cx="4038600" cy="28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0" name="Google Shape;120;gbb2f436923_0_690"/>
          <p:cNvSpPr txBox="1"/>
          <p:nvPr>
            <p:ph idx="2" type="body"/>
          </p:nvPr>
        </p:nvSpPr>
        <p:spPr>
          <a:xfrm>
            <a:off x="4648200" y="1759937"/>
            <a:ext cx="4038600" cy="28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1" name="Google Shape;121;gbb2f436923_0_690"/>
          <p:cNvSpPr txBox="1"/>
          <p:nvPr>
            <p:ph idx="11" type="ftr"/>
          </p:nvPr>
        </p:nvSpPr>
        <p:spPr>
          <a:xfrm>
            <a:off x="4030768" y="185639"/>
            <a:ext cx="465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gbb2f436923_0_690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b2f436923_0_695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bb2f436923_0_695"/>
          <p:cNvSpPr/>
          <p:nvPr>
            <p:ph idx="2" type="pic"/>
          </p:nvPr>
        </p:nvSpPr>
        <p:spPr>
          <a:xfrm>
            <a:off x="457201" y="1759744"/>
            <a:ext cx="2589000" cy="1063200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gbb2f436923_0_695"/>
          <p:cNvSpPr/>
          <p:nvPr>
            <p:ph idx="3" type="pic"/>
          </p:nvPr>
        </p:nvSpPr>
        <p:spPr>
          <a:xfrm>
            <a:off x="3276149" y="1759744"/>
            <a:ext cx="2589000" cy="1063200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gbb2f436923_0_695"/>
          <p:cNvSpPr/>
          <p:nvPr>
            <p:ph idx="4" type="pic"/>
          </p:nvPr>
        </p:nvSpPr>
        <p:spPr>
          <a:xfrm>
            <a:off x="6097917" y="1759744"/>
            <a:ext cx="2589000" cy="1063200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gbb2f436923_0_695"/>
          <p:cNvSpPr txBox="1"/>
          <p:nvPr>
            <p:ph idx="1" type="body"/>
          </p:nvPr>
        </p:nvSpPr>
        <p:spPr>
          <a:xfrm>
            <a:off x="457201" y="2899173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gbb2f436923_0_695"/>
          <p:cNvSpPr txBox="1"/>
          <p:nvPr>
            <p:ph idx="5" type="body"/>
          </p:nvPr>
        </p:nvSpPr>
        <p:spPr>
          <a:xfrm>
            <a:off x="3275819" y="2899173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gbb2f436923_0_695"/>
          <p:cNvSpPr txBox="1"/>
          <p:nvPr>
            <p:ph idx="6" type="body"/>
          </p:nvPr>
        </p:nvSpPr>
        <p:spPr>
          <a:xfrm>
            <a:off x="6085706" y="2899173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gbb2f436923_0_695"/>
          <p:cNvSpPr txBox="1"/>
          <p:nvPr>
            <p:ph idx="7" type="body"/>
          </p:nvPr>
        </p:nvSpPr>
        <p:spPr>
          <a:xfrm>
            <a:off x="457200" y="3319723"/>
            <a:ext cx="40386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1pPr>
            <a:lvl2pPr indent="-330200" lvl="1" marL="914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2" name="Google Shape;132;gbb2f436923_0_695"/>
          <p:cNvSpPr txBox="1"/>
          <p:nvPr>
            <p:ph idx="8" type="body"/>
          </p:nvPr>
        </p:nvSpPr>
        <p:spPr>
          <a:xfrm>
            <a:off x="4648200" y="3319723"/>
            <a:ext cx="40386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1pPr>
            <a:lvl2pPr indent="-330200" lvl="1" marL="914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3" name="Google Shape;133;gbb2f436923_0_695"/>
          <p:cNvSpPr txBox="1"/>
          <p:nvPr>
            <p:ph idx="11" type="ftr"/>
          </p:nvPr>
        </p:nvSpPr>
        <p:spPr>
          <a:xfrm>
            <a:off x="4030768" y="185639"/>
            <a:ext cx="465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b2f436923_0_706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bb2f436923_0_706"/>
          <p:cNvSpPr txBox="1"/>
          <p:nvPr>
            <p:ph idx="1" type="body"/>
          </p:nvPr>
        </p:nvSpPr>
        <p:spPr>
          <a:xfrm>
            <a:off x="457199" y="1759937"/>
            <a:ext cx="5018400" cy="2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7" name="Google Shape;137;gbb2f436923_0_706"/>
          <p:cNvSpPr/>
          <p:nvPr>
            <p:ph idx="2" type="pic"/>
          </p:nvPr>
        </p:nvSpPr>
        <p:spPr>
          <a:xfrm>
            <a:off x="5659439" y="1770130"/>
            <a:ext cx="30366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gbb2f436923_0_706"/>
          <p:cNvSpPr txBox="1"/>
          <p:nvPr>
            <p:ph idx="11" type="ftr"/>
          </p:nvPr>
        </p:nvSpPr>
        <p:spPr>
          <a:xfrm>
            <a:off x="4030768" y="185639"/>
            <a:ext cx="465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b2f436923_0_711"/>
          <p:cNvSpPr txBox="1"/>
          <p:nvPr>
            <p:ph idx="11" type="ftr"/>
          </p:nvPr>
        </p:nvSpPr>
        <p:spPr>
          <a:xfrm>
            <a:off x="4030768" y="185639"/>
            <a:ext cx="465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type="title"/>
          </p:nvPr>
        </p:nvSpPr>
        <p:spPr>
          <a:xfrm>
            <a:off x="743140" y="927382"/>
            <a:ext cx="2713244" cy="1644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457200" y="2010279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457200" y="2787704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indent="-228600" lvl="1" marL="9144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idx="1" type="subTitle"/>
          </p:nvPr>
        </p:nvSpPr>
        <p:spPr>
          <a:xfrm>
            <a:off x="1371600" y="4599335"/>
            <a:ext cx="64008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9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bb2f436923_0_71"/>
          <p:cNvSpPr txBox="1"/>
          <p:nvPr>
            <p:ph type="title"/>
          </p:nvPr>
        </p:nvSpPr>
        <p:spPr>
          <a:xfrm>
            <a:off x="457200" y="9360"/>
            <a:ext cx="8229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bb2f436923_0_71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bb2f436923_0_75"/>
          <p:cNvSpPr txBox="1"/>
          <p:nvPr>
            <p:ph type="title"/>
          </p:nvPr>
        </p:nvSpPr>
        <p:spPr>
          <a:xfrm>
            <a:off x="457200" y="9360"/>
            <a:ext cx="8229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bb2f436923_0_75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bb2f436923_0_78"/>
          <p:cNvSpPr txBox="1"/>
          <p:nvPr>
            <p:ph type="title"/>
          </p:nvPr>
        </p:nvSpPr>
        <p:spPr>
          <a:xfrm>
            <a:off x="457200" y="9360"/>
            <a:ext cx="8229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gbb2f436923_0_78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gbb2f436923_0_78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1" type="ftr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bb2f436923_0_66"/>
          <p:cNvSpPr/>
          <p:nvPr/>
        </p:nvSpPr>
        <p:spPr>
          <a:xfrm>
            <a:off x="5098320" y="490320"/>
            <a:ext cx="183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bb2f436923_0_66"/>
          <p:cNvSpPr/>
          <p:nvPr/>
        </p:nvSpPr>
        <p:spPr>
          <a:xfrm>
            <a:off x="5910840" y="427320"/>
            <a:ext cx="183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bb2f436923_0_6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gbb2f436923_0_6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b2f436923_0_661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gbb2f436923_0_661"/>
          <p:cNvSpPr txBox="1"/>
          <p:nvPr>
            <p:ph idx="1" type="body"/>
          </p:nvPr>
        </p:nvSpPr>
        <p:spPr>
          <a:xfrm>
            <a:off x="457200" y="1694948"/>
            <a:ext cx="82296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gbb2f436923_0_661"/>
          <p:cNvSpPr txBox="1"/>
          <p:nvPr/>
        </p:nvSpPr>
        <p:spPr>
          <a:xfrm>
            <a:off x="-865051" y="413412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b2f436923_0_61"/>
          <p:cNvSpPr/>
          <p:nvPr/>
        </p:nvSpPr>
        <p:spPr>
          <a:xfrm>
            <a:off x="867600" y="2104560"/>
            <a:ext cx="7412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Детализированная сегментация изображения человека и генерация нового изображения</a:t>
            </a:r>
            <a:endParaRPr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bb2f436923_0_61"/>
          <p:cNvSpPr/>
          <p:nvPr/>
        </p:nvSpPr>
        <p:spPr>
          <a:xfrm>
            <a:off x="1375920" y="3528000"/>
            <a:ext cx="6400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Пенская Таисия </a:t>
            </a:r>
            <a:r>
              <a:rPr b="0" i="0" lang="ru-RU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М3437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Научный руководитель: Фильченков А. А., к. ф.-м. н., доцент ФИТиП, Университет ИТМО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Научный консультант: Ефимова В. А.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b892e3ff5_0_60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Детализированная сегментация изображения человека (4)</a:t>
            </a:r>
            <a:endParaRPr/>
          </a:p>
        </p:txBody>
      </p:sp>
      <p:sp>
        <p:nvSpPr>
          <p:cNvPr id="219" name="Google Shape;219;gdb892e3ff5_0_60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db892e3ff5_0_60"/>
          <p:cNvSpPr txBox="1"/>
          <p:nvPr/>
        </p:nvSpPr>
        <p:spPr>
          <a:xfrm>
            <a:off x="457200" y="1624950"/>
            <a:ext cx="785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600"/>
              <a:buFont typeface="Calibri"/>
              <a:buChar char="•"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Реализовано семантическая сегментация изображения лица человека с использованием модели BiSeNet</a:t>
            </a:r>
            <a:r>
              <a:rPr baseline="30000"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обученной на наборе данных </a:t>
            </a:r>
            <a:r>
              <a:rPr lang="ru-RU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CelebAMask-HQ</a:t>
            </a:r>
            <a:r>
              <a:rPr baseline="30000"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db892e3ff5_0_60"/>
          <p:cNvSpPr txBox="1"/>
          <p:nvPr/>
        </p:nvSpPr>
        <p:spPr>
          <a:xfrm>
            <a:off x="1003725" y="2701475"/>
            <a:ext cx="400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ru-RU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Yu C. et al. Bisenet: Bilateral segmentation network for real-time semantic segmentation //Proceedings of the European conference on computer vision (ECCV). – 2018. – С. 325-341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Lee C. H. et al. Maskgan: Towards diverse and interactive facial image manipulation //Proceedings of the IEEE/CVF Conference on Computer Vision and Pattern Recognition. – 2020. – С. 5549-5558.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db892e3ff5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911" y="2419225"/>
            <a:ext cx="2210899" cy="222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b892e3ff5_0_73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Генерация позы человека по текстовому описанию (1)</a:t>
            </a:r>
            <a:endParaRPr/>
          </a:p>
        </p:txBody>
      </p:sp>
      <p:sp>
        <p:nvSpPr>
          <p:cNvPr id="228" name="Google Shape;228;gdb892e3ff5_0_73"/>
          <p:cNvSpPr txBox="1"/>
          <p:nvPr>
            <p:ph idx="1" type="body"/>
          </p:nvPr>
        </p:nvSpPr>
        <p:spPr>
          <a:xfrm>
            <a:off x="457200" y="1571975"/>
            <a:ext cx="82752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400"/>
              <a:buChar char="•"/>
            </a:pPr>
            <a:r>
              <a:rPr lang="ru-RU" sz="1400"/>
              <a:t>Был предобработан  MPII Human Pose Dataset</a:t>
            </a:r>
            <a:r>
              <a:rPr baseline="30000" lang="ru-RU" sz="1400"/>
              <a:t>[1]</a:t>
            </a:r>
            <a:r>
              <a:rPr lang="ru-RU" sz="1400"/>
              <a:t> с использованием нормализации векторов точек скелета человека, а также был разбит на новые категории, позы внутри которых более похожи друг на друга.</a:t>
            </a:r>
            <a:endParaRPr sz="1400"/>
          </a:p>
        </p:txBody>
      </p:sp>
      <p:sp>
        <p:nvSpPr>
          <p:cNvPr id="229" name="Google Shape;229;gdb892e3ff5_0_73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db892e3ff5_0_73"/>
          <p:cNvSpPr txBox="1"/>
          <p:nvPr/>
        </p:nvSpPr>
        <p:spPr>
          <a:xfrm>
            <a:off x="2271150" y="4325125"/>
            <a:ext cx="46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Calibri"/>
              <a:buAutoNum type="arabicPeriod"/>
            </a:pPr>
            <a:r>
              <a:rPr lang="ru-RU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Andriluka M. et al. 2d human pose estimation: New benchmark and state of the art analysis //Proceedings of the IEEE Conference on computer Vision and Pattern Recognition. – 2014. – С. 3686-3693.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db892e3ff5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00" y="2373675"/>
            <a:ext cx="2927226" cy="19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db892e3ff5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549" y="2373675"/>
            <a:ext cx="3043000" cy="20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b892e3ff5_0_104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Генерация позы человека по текстовому описанию (2)</a:t>
            </a:r>
            <a:endParaRPr/>
          </a:p>
        </p:txBody>
      </p:sp>
      <p:sp>
        <p:nvSpPr>
          <p:cNvPr id="238" name="Google Shape;238;gdb892e3ff5_0_104"/>
          <p:cNvSpPr txBox="1"/>
          <p:nvPr>
            <p:ph idx="1" type="body"/>
          </p:nvPr>
        </p:nvSpPr>
        <p:spPr>
          <a:xfrm>
            <a:off x="457200" y="1571975"/>
            <a:ext cx="82848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400"/>
              <a:buChar char="•"/>
            </a:pPr>
            <a:r>
              <a:rPr lang="ru-RU" sz="1400"/>
              <a:t>Была реализована условная генеративно-состязательная сеть для генерации позы человека в зависимости от категории с использованием метрики Вассерштейна для состязательной функции потерь, а также с вспомогательными функциями потерь, ориентированными на особенности скелета;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9" name="Google Shape;239;gdb892e3ff5_0_104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db892e3ff5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25" y="2405675"/>
            <a:ext cx="5268550" cy="22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cef53db71_0_7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Генерация позы человека по текстовому описанию (3)</a:t>
            </a:r>
            <a:endParaRPr/>
          </a:p>
        </p:txBody>
      </p:sp>
      <p:sp>
        <p:nvSpPr>
          <p:cNvPr id="246" name="Google Shape;246;gdcef53db71_0_7"/>
          <p:cNvSpPr txBox="1"/>
          <p:nvPr>
            <p:ph idx="1" type="body"/>
          </p:nvPr>
        </p:nvSpPr>
        <p:spPr>
          <a:xfrm>
            <a:off x="457200" y="1571975"/>
            <a:ext cx="82764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400"/>
              <a:buChar char="•"/>
            </a:pPr>
            <a:r>
              <a:rPr lang="ru-RU" sz="1400"/>
              <a:t>При построении модели генератора были использованы пропускаемые соединения, а также разделение шума и метки класса с помощью промежуточных слоев.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7" name="Google Shape;247;gdcef53db71_0_7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13/19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dcef53db7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50" y="2249425"/>
            <a:ext cx="7874900" cy="1998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b892e3ff5_0_111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Генерация изображения человека с измененной позой (1)</a:t>
            </a:r>
            <a:endParaRPr/>
          </a:p>
        </p:txBody>
      </p:sp>
      <p:sp>
        <p:nvSpPr>
          <p:cNvPr id="254" name="Google Shape;254;gdb892e3ff5_0_111"/>
          <p:cNvSpPr txBox="1"/>
          <p:nvPr>
            <p:ph idx="1" type="body"/>
          </p:nvPr>
        </p:nvSpPr>
        <p:spPr>
          <a:xfrm>
            <a:off x="457200" y="1571975"/>
            <a:ext cx="82848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800"/>
              <a:buChar char="•"/>
            </a:pPr>
            <a:r>
              <a:rPr lang="ru-RU" sz="1800"/>
              <a:t>Для решения этой задачи была использована имплементация ADGAN’a</a:t>
            </a:r>
            <a:r>
              <a:rPr baseline="30000" lang="ru-RU" sz="1800"/>
              <a:t>[1]</a:t>
            </a:r>
            <a:r>
              <a:rPr lang="ru-RU" sz="1800"/>
              <a:t>.</a:t>
            </a:r>
            <a:endParaRPr sz="1800"/>
          </a:p>
        </p:txBody>
      </p:sp>
      <p:sp>
        <p:nvSpPr>
          <p:cNvPr id="255" name="Google Shape;255;gdb892e3ff5_0_111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db892e3ff5_0_111"/>
          <p:cNvSpPr txBox="1"/>
          <p:nvPr/>
        </p:nvSpPr>
        <p:spPr>
          <a:xfrm>
            <a:off x="2528125" y="4141075"/>
            <a:ext cx="378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Calibri"/>
              <a:buAutoNum type="arabicPeriod"/>
            </a:pPr>
            <a:r>
              <a:rPr lang="ru-RU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Men Y. et al. Controllable person image synthesis with attribute-decomposed gan //Proceedings of the IEEE/CVF Conference on Computer Vision and Pattern Recognition. – 2020. – С. 5084-5093.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db892e3ff5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13" y="2138375"/>
            <a:ext cx="5836532" cy="16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a6bb0c7f_0_20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Генерация изображения человека с измененной позой (2)</a:t>
            </a:r>
            <a:endParaRPr/>
          </a:p>
        </p:txBody>
      </p:sp>
      <p:sp>
        <p:nvSpPr>
          <p:cNvPr id="263" name="Google Shape;263;ge1a6bb0c7f_0_20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15/19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e1a6bb0c7f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62" y="1696725"/>
            <a:ext cx="4573576" cy="13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e1a6bb0c7f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069" y="3260200"/>
            <a:ext cx="4573593" cy="1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1a6bb0c7f_0_58"/>
          <p:cNvSpPr txBox="1"/>
          <p:nvPr>
            <p:ph type="title"/>
          </p:nvPr>
        </p:nvSpPr>
        <p:spPr>
          <a:xfrm>
            <a:off x="457200" y="753225"/>
            <a:ext cx="705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Результат работы алгоритма</a:t>
            </a:r>
            <a:endParaRPr/>
          </a:p>
        </p:txBody>
      </p:sp>
      <p:sp>
        <p:nvSpPr>
          <p:cNvPr id="271" name="Google Shape;271;ge1a6bb0c7f_0_58"/>
          <p:cNvSpPr txBox="1"/>
          <p:nvPr>
            <p:ph idx="1" type="body"/>
          </p:nvPr>
        </p:nvSpPr>
        <p:spPr>
          <a:xfrm>
            <a:off x="429600" y="1625675"/>
            <a:ext cx="2706000" cy="27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400"/>
              <a:buChar char="•"/>
            </a:pPr>
            <a:r>
              <a:rPr lang="ru-RU" sz="1400"/>
              <a:t>Предложенный алгоритм генерирует изображения с позой, релевантной текстовому описанию.</a:t>
            </a:r>
            <a:endParaRPr sz="1400"/>
          </a:p>
        </p:txBody>
      </p:sp>
      <p:sp>
        <p:nvSpPr>
          <p:cNvPr id="272" name="Google Shape;272;ge1a6bb0c7f_0_58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16/19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e1a6bb0c7f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600" y="1373625"/>
            <a:ext cx="4768775" cy="36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0f067bf50_0_10"/>
          <p:cNvSpPr txBox="1"/>
          <p:nvPr>
            <p:ph type="title"/>
          </p:nvPr>
        </p:nvSpPr>
        <p:spPr>
          <a:xfrm>
            <a:off x="457200" y="753225"/>
            <a:ext cx="705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Численная оценка работы алгоритма</a:t>
            </a:r>
            <a:endParaRPr/>
          </a:p>
        </p:txBody>
      </p:sp>
      <p:sp>
        <p:nvSpPr>
          <p:cNvPr id="279" name="Google Shape;279;ge0f067bf50_0_10"/>
          <p:cNvSpPr txBox="1"/>
          <p:nvPr>
            <p:ph idx="1" type="body"/>
          </p:nvPr>
        </p:nvSpPr>
        <p:spPr>
          <a:xfrm>
            <a:off x="429600" y="1424175"/>
            <a:ext cx="82848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400"/>
              <a:buChar char="•"/>
            </a:pPr>
            <a:r>
              <a:rPr lang="ru-RU" sz="1400"/>
              <a:t>Для тестирования результатов был проведен опрос, где асессору предлагалось определить, соответствует ли изображение, </a:t>
            </a:r>
            <a:r>
              <a:rPr lang="ru-RU" sz="1400"/>
              <a:t>подобранное по сгенерированной позе,</a:t>
            </a:r>
            <a:r>
              <a:rPr lang="ru-RU" sz="1400"/>
              <a:t> текстовому описанию. По результатам опроса получился 95% доверительный интервал с доверительными пределами в точках 64% и 96%. Таким образом, 80% опрошенных согласны с предложенным изображением.</a:t>
            </a:r>
            <a:endParaRPr sz="1400"/>
          </a:p>
        </p:txBody>
      </p:sp>
      <p:sp>
        <p:nvSpPr>
          <p:cNvPr id="280" name="Google Shape;280;ge0f067bf50_0_10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ge0f067bf5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3" y="2445808"/>
            <a:ext cx="7754525" cy="258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1a6bb0c7f_0_67"/>
          <p:cNvSpPr txBox="1"/>
          <p:nvPr>
            <p:ph type="title"/>
          </p:nvPr>
        </p:nvSpPr>
        <p:spPr>
          <a:xfrm>
            <a:off x="457200" y="753225"/>
            <a:ext cx="705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Выводы</a:t>
            </a:r>
            <a:endParaRPr/>
          </a:p>
        </p:txBody>
      </p:sp>
      <p:sp>
        <p:nvSpPr>
          <p:cNvPr id="287" name="Google Shape;287;ge1a6bb0c7f_0_67"/>
          <p:cNvSpPr txBox="1"/>
          <p:nvPr>
            <p:ph idx="1" type="body"/>
          </p:nvPr>
        </p:nvSpPr>
        <p:spPr>
          <a:xfrm>
            <a:off x="429600" y="1424175"/>
            <a:ext cx="8284800" cy="17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600"/>
              <a:buChar char="•"/>
            </a:pPr>
            <a:r>
              <a:rPr lang="ru-RU" sz="1600"/>
              <a:t>Разработан и реализован </a:t>
            </a:r>
            <a:r>
              <a:rPr lang="ru-RU" sz="1600"/>
              <a:t>алгоритм для генерации позы человека в зависимости от категории вида </a:t>
            </a:r>
            <a:r>
              <a:rPr lang="ru-RU" sz="1600"/>
              <a:t>деятельности.</a:t>
            </a:r>
            <a:endParaRPr sz="1600"/>
          </a:p>
          <a:p>
            <a:pPr indent="-2921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600"/>
              <a:buChar char="•"/>
            </a:pPr>
            <a:r>
              <a:rPr lang="ru-RU" sz="1600"/>
              <a:t>Реализован алгоритм для генерации реалистичных изображений человека с измененной позой по заданному текстовому описанию.</a:t>
            </a:r>
            <a:endParaRPr sz="1600"/>
          </a:p>
          <a:p>
            <a:pPr indent="-2921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600"/>
              <a:buChar char="•"/>
            </a:pPr>
            <a:r>
              <a:rPr lang="ru-RU" sz="1600"/>
              <a:t>Произведена оценка результатов предложенного решения.</a:t>
            </a:r>
            <a:endParaRPr sz="1600"/>
          </a:p>
        </p:txBody>
      </p:sp>
      <p:sp>
        <p:nvSpPr>
          <p:cNvPr id="288" name="Google Shape;288;ge1a6bb0c7f_0_67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18/19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"/>
          <p:cNvSpPr txBox="1"/>
          <p:nvPr>
            <p:ph type="title"/>
          </p:nvPr>
        </p:nvSpPr>
        <p:spPr>
          <a:xfrm>
            <a:off x="457200" y="1700037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294" name="Google Shape;294;p9"/>
          <p:cNvSpPr txBox="1"/>
          <p:nvPr>
            <p:ph idx="1" type="body"/>
          </p:nvPr>
        </p:nvSpPr>
        <p:spPr>
          <a:xfrm>
            <a:off x="457200" y="2490643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ru-RU"/>
              <a:t>www.ifmo.ru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b3b3ae5ce_0_7"/>
          <p:cNvSpPr txBox="1"/>
          <p:nvPr>
            <p:ph type="title"/>
          </p:nvPr>
        </p:nvSpPr>
        <p:spPr>
          <a:xfrm>
            <a:off x="457200" y="753225"/>
            <a:ext cx="8417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Генерация изображения человека по текстовому описанию</a:t>
            </a:r>
            <a:endParaRPr/>
          </a:p>
        </p:txBody>
      </p:sp>
      <p:graphicFrame>
        <p:nvGraphicFramePr>
          <p:cNvPr id="152" name="Google Shape;152;gbb3b3ae5ce_0_7"/>
          <p:cNvGraphicFramePr/>
          <p:nvPr/>
        </p:nvGraphicFramePr>
        <p:xfrm>
          <a:off x="1014050" y="2416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{F9CC87F1-57A8-4FF8-8BC0-1768B021B29D}</a:tableStyleId>
              </a:tblPr>
              <a:tblGrid>
                <a:gridCol w="962025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Cute girl with blond hair is standing.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" name="Google Shape;153;gbb3b3ae5ce_0_7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2/19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bb3b3ae5c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375" y="1925800"/>
            <a:ext cx="5807449" cy="21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b2f436923_0_656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Цель работы</a:t>
            </a:r>
            <a:endParaRPr/>
          </a:p>
        </p:txBody>
      </p:sp>
      <p:sp>
        <p:nvSpPr>
          <p:cNvPr id="160" name="Google Shape;160;gbb2f436923_0_656"/>
          <p:cNvSpPr txBox="1"/>
          <p:nvPr>
            <p:ph idx="1" type="body"/>
          </p:nvPr>
        </p:nvSpPr>
        <p:spPr>
          <a:xfrm>
            <a:off x="457200" y="1571975"/>
            <a:ext cx="82191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46BA"/>
              </a:buClr>
              <a:buSzPts val="2200"/>
              <a:buFont typeface="Arial"/>
              <a:buChar char="•"/>
            </a:pPr>
            <a:r>
              <a:rPr lang="ru-RU" sz="1800"/>
              <a:t>Предложить алгоритм генерации изображения </a:t>
            </a:r>
            <a:r>
              <a:rPr lang="ru-RU" sz="1800"/>
              <a:t>человека на основе детализированной сегментации существующего изображения человека, соответствующее данному текстовому описанию.</a:t>
            </a:r>
            <a:endParaRPr sz="1800"/>
          </a:p>
        </p:txBody>
      </p:sp>
      <p:sp>
        <p:nvSpPr>
          <p:cNvPr id="161" name="Google Shape;161;gbb2f436923_0_656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3/19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b892e3ff5_0_31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Задачи</a:t>
            </a:r>
            <a:endParaRPr/>
          </a:p>
        </p:txBody>
      </p:sp>
      <p:sp>
        <p:nvSpPr>
          <p:cNvPr id="167" name="Google Shape;167;gdb892e3ff5_0_31"/>
          <p:cNvSpPr txBox="1"/>
          <p:nvPr>
            <p:ph idx="1" type="body"/>
          </p:nvPr>
        </p:nvSpPr>
        <p:spPr>
          <a:xfrm>
            <a:off x="457200" y="1571975"/>
            <a:ext cx="82848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Для реализации алгоритма необходимо выполнить следующие подзадачи: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Реализация детализированной сегментации изображения человека с использованием существующих моделей.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Разработка и реализация генеративно-состязательной сети для задачи генерации позы человека по текстовому описанию.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Реализация генерации изображения человека с измененной позой, полученной ранее по текстовому описанию с использованием существующих моделей.</a:t>
            </a:r>
            <a:endParaRPr sz="2200"/>
          </a:p>
        </p:txBody>
      </p:sp>
      <p:sp>
        <p:nvSpPr>
          <p:cNvPr id="168" name="Google Shape;168;gdb892e3ff5_0_31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b2f436923_0_718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174" name="Google Shape;174;gbb2f436923_0_718"/>
          <p:cNvSpPr txBox="1"/>
          <p:nvPr>
            <p:ph idx="1" type="body"/>
          </p:nvPr>
        </p:nvSpPr>
        <p:spPr>
          <a:xfrm>
            <a:off x="457200" y="1571975"/>
            <a:ext cx="82848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1946BA"/>
              </a:buClr>
              <a:buSzPts val="1800"/>
              <a:buChar char="•"/>
            </a:pPr>
            <a:r>
              <a:rPr lang="ru-RU" sz="1800"/>
              <a:t>В связи с недавним появлением генеративно-состязательных сетей (GANs) задача генерации изображений стала очень популярна.</a:t>
            </a:r>
            <a:br>
              <a:rPr lang="ru-RU" sz="2200"/>
            </a:br>
            <a:endParaRPr sz="2200"/>
          </a:p>
        </p:txBody>
      </p:sp>
      <p:sp>
        <p:nvSpPr>
          <p:cNvPr id="175" name="Google Shape;175;gbb2f436923_0_718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5/19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bb2f436923_0_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300" y="2354975"/>
            <a:ext cx="3392042" cy="20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bb2f436923_0_718"/>
          <p:cNvSpPr txBox="1"/>
          <p:nvPr/>
        </p:nvSpPr>
        <p:spPr>
          <a:xfrm>
            <a:off x="6272600" y="2818488"/>
            <a:ext cx="226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Karras T., Laine S., Aila T. A style-based generator architecture for generative adversarial networks //Proceedings of the IEEE/CVF Conference on Computer Vision and Pattern Recognition. – 2019. – С. 4401-4410.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b892e3ff5_0_2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183" name="Google Shape;183;gdb892e3ff5_0_2"/>
          <p:cNvSpPr txBox="1"/>
          <p:nvPr>
            <p:ph idx="1" type="body"/>
          </p:nvPr>
        </p:nvSpPr>
        <p:spPr>
          <a:xfrm>
            <a:off x="457200" y="1571975"/>
            <a:ext cx="8284800" cy="27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rgbClr val="1946BA"/>
              </a:buClr>
              <a:buSzPts val="1800"/>
              <a:buChar char="•"/>
            </a:pPr>
            <a:r>
              <a:rPr lang="ru-RU" sz="1800"/>
              <a:t>Задача генерации изображения человека в позе, релевантной текстовому описанию, решена очень плохо. Текущие модели генерируют нереалистичные изображения низкого качества.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Причины плохого качества: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Исходные данные с шумом.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Отсутствие декомпозиции в подходах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         к решению данной задачи</a:t>
            </a:r>
            <a:r>
              <a:rPr lang="ru-RU" sz="1800"/>
              <a:t>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2200"/>
            </a:br>
            <a:endParaRPr sz="2200"/>
          </a:p>
        </p:txBody>
      </p:sp>
      <p:sp>
        <p:nvSpPr>
          <p:cNvPr id="184" name="Google Shape;184;gdb892e3ff5_0_2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db892e3ff5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800" y="2368450"/>
            <a:ext cx="2438600" cy="24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b892e3ff5_0_39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Детализированная сегментация изображения человека (1)</a:t>
            </a:r>
            <a:endParaRPr/>
          </a:p>
        </p:txBody>
      </p:sp>
      <p:sp>
        <p:nvSpPr>
          <p:cNvPr id="191" name="Google Shape;191;gdb892e3ff5_0_39"/>
          <p:cNvSpPr txBox="1"/>
          <p:nvPr>
            <p:ph idx="1" type="body"/>
          </p:nvPr>
        </p:nvSpPr>
        <p:spPr>
          <a:xfrm>
            <a:off x="457200" y="1571975"/>
            <a:ext cx="82848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600"/>
              <a:buChar char="•"/>
            </a:pPr>
            <a:r>
              <a:rPr lang="ru-RU" sz="1600"/>
              <a:t>Проанализированы модели для сегментации человеческого изображения, среди которых выбрана легковесная модель</a:t>
            </a:r>
            <a:r>
              <a:rPr baseline="30000" lang="ru-RU" sz="1600"/>
              <a:t>[1]</a:t>
            </a:r>
            <a:r>
              <a:rPr lang="ru-RU" sz="1600"/>
              <a:t>, позволяющая осуществлять сегментацию изображения человека в режиме реального времени.</a:t>
            </a:r>
            <a:endParaRPr sz="1600"/>
          </a:p>
        </p:txBody>
      </p:sp>
      <p:sp>
        <p:nvSpPr>
          <p:cNvPr id="192" name="Google Shape;192;gdb892e3ff5_0_39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db892e3ff5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600" y="2672450"/>
            <a:ext cx="5444550" cy="13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db892e3ff5_0_39"/>
          <p:cNvSpPr txBox="1"/>
          <p:nvPr/>
        </p:nvSpPr>
        <p:spPr>
          <a:xfrm>
            <a:off x="2416275" y="4201325"/>
            <a:ext cx="425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ru-RU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Ke Z. et al. Is a Green Screen Really Necessary for Real-Time Human Matting? //arXiv preprint arXiv:2011.11961. – 2020.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0f067bf50_0_17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Детализированная сегментация изображения человека (2)</a:t>
            </a:r>
            <a:endParaRPr/>
          </a:p>
        </p:txBody>
      </p:sp>
      <p:sp>
        <p:nvSpPr>
          <p:cNvPr id="200" name="Google Shape;200;ge0f067bf50_0_17"/>
          <p:cNvSpPr txBox="1"/>
          <p:nvPr>
            <p:ph idx="1" type="body"/>
          </p:nvPr>
        </p:nvSpPr>
        <p:spPr>
          <a:xfrm>
            <a:off x="457200" y="1571975"/>
            <a:ext cx="82848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800"/>
              <a:buChar char="•"/>
            </a:pPr>
            <a:r>
              <a:rPr lang="ru-RU" sz="1600"/>
              <a:t>Собран набор данных высокого разрешения для тестирования на основе Fashionpedia</a:t>
            </a:r>
            <a:r>
              <a:rPr baseline="30000" lang="ru-RU" sz="1600"/>
              <a:t>[1] </a:t>
            </a:r>
            <a:r>
              <a:rPr lang="ru-RU" sz="1600"/>
              <a:t> с использованием детекцией лица</a:t>
            </a:r>
            <a:r>
              <a:rPr baseline="30000" lang="ru-RU" sz="1600"/>
              <a:t>[2]</a:t>
            </a:r>
            <a:r>
              <a:rPr lang="ru-RU" sz="1600"/>
              <a:t> для выбора изображений с людьми, применяя сегментацию изображения человека для удаления внешнего фона.</a:t>
            </a:r>
            <a:endParaRPr sz="2200"/>
          </a:p>
        </p:txBody>
      </p:sp>
      <p:sp>
        <p:nvSpPr>
          <p:cNvPr id="201" name="Google Shape;201;ge0f067bf50_0_17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e0f067bf50_0_17"/>
          <p:cNvSpPr txBox="1"/>
          <p:nvPr/>
        </p:nvSpPr>
        <p:spPr>
          <a:xfrm>
            <a:off x="1812250" y="4247525"/>
            <a:ext cx="586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1. Jia M. et al. Fashionpedia: Ontology, Segmentation, and an Attribute Localization Dataset //European Conference on Computer Vision. – Springer, Cham, 2020. – С. 316-332.</a:t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2. Li J. et al. DSFD: dual shot face detector //Proceedings of the IEEE/CVF Conference on Computer Vision and Pattern Recognition. – 2019. – С. 5060-5069.</a:t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e0f067bf50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804" y="2493375"/>
            <a:ext cx="5684383" cy="175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b892e3ff5_0_51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Детализированная сегментация изображения человека (3)</a:t>
            </a:r>
            <a:endParaRPr/>
          </a:p>
        </p:txBody>
      </p:sp>
      <p:sp>
        <p:nvSpPr>
          <p:cNvPr id="209" name="Google Shape;209;gdb892e3ff5_0_51"/>
          <p:cNvSpPr txBox="1"/>
          <p:nvPr>
            <p:ph idx="1" type="body"/>
          </p:nvPr>
        </p:nvSpPr>
        <p:spPr>
          <a:xfrm>
            <a:off x="457200" y="1571975"/>
            <a:ext cx="8284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rtl="0" algn="l">
              <a:spcBef>
                <a:spcPts val="480"/>
              </a:spcBef>
              <a:spcAft>
                <a:spcPts val="0"/>
              </a:spcAft>
              <a:buClr>
                <a:srgbClr val="1946BA"/>
              </a:buClr>
              <a:buSzPts val="1600"/>
              <a:buChar char="•"/>
            </a:pPr>
            <a:r>
              <a:rPr lang="ru-RU" sz="1600"/>
              <a:t>Для выделения одежды на изображении была обучена Mask-RCNN</a:t>
            </a:r>
            <a:r>
              <a:rPr baseline="30000" lang="ru-RU" sz="1600"/>
              <a:t>[1]</a:t>
            </a:r>
            <a:r>
              <a:rPr lang="ru-RU" sz="1600"/>
              <a:t> на основе набора данных DeepFashion2</a:t>
            </a:r>
            <a:r>
              <a:rPr baseline="30000" lang="ru-RU" sz="1600"/>
              <a:t>[2]</a:t>
            </a:r>
            <a:r>
              <a:rPr lang="ru-RU" sz="1600"/>
              <a:t>.</a:t>
            </a:r>
            <a:endParaRPr sz="1600"/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" name="Google Shape;210;gdb892e3ff5_0_51"/>
          <p:cNvSpPr txBox="1"/>
          <p:nvPr/>
        </p:nvSpPr>
        <p:spPr>
          <a:xfrm>
            <a:off x="8179700" y="4247525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/19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db892e3ff5_0_51"/>
          <p:cNvSpPr txBox="1"/>
          <p:nvPr/>
        </p:nvSpPr>
        <p:spPr>
          <a:xfrm>
            <a:off x="1829975" y="4076025"/>
            <a:ext cx="598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ru-RU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He K. et al. Mask r-cnn //Proceedings of the IEEE international conference on computer vision. – 2017. – С. 2961-2969.</a:t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ru-RU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 Y. et al. Deepfashion2: A versatile benchmark for detection, pose estimation, segmentation and re-identification of clothing images //Proceedings of the IEEE/CVF Conference on Computer Vision and Pattern Recognition. – 2019. – С. 5337-5345.</a:t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db892e3ff5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200" y="2305175"/>
            <a:ext cx="1762376" cy="17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db892e3ff5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100" y="2203100"/>
            <a:ext cx="1864451" cy="186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over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</cp:coreProperties>
</file>